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541" r:id="rId3"/>
    <p:sldId id="542" r:id="rId4"/>
    <p:sldId id="543" r:id="rId5"/>
    <p:sldId id="544" r:id="rId6"/>
    <p:sldId id="546" r:id="rId7"/>
    <p:sldId id="545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2217"/>
    <a:srgbClr val="FFF0F0"/>
    <a:srgbClr val="E51E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52" autoAdjust="0"/>
    <p:restoredTop sz="94622" autoAdjust="0"/>
  </p:normalViewPr>
  <p:slideViewPr>
    <p:cSldViewPr snapToGrid="0" snapToObjects="1">
      <p:cViewPr varScale="1">
        <p:scale>
          <a:sx n="68" d="100"/>
          <a:sy n="68" d="100"/>
        </p:scale>
        <p:origin x="1050" y="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400" d="100"/>
        <a:sy n="4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55" d="100"/>
          <a:sy n="55" d="100"/>
        </p:scale>
        <p:origin x="82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B0CFBA-E990-492A-B8EC-42DA37F7FF05}" type="datetimeFigureOut">
              <a:rPr lang="pt-BR" smtClean="0"/>
              <a:t>20/09/2023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F7A09E-C52E-410D-936A-2FD2AB36F77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554712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D3A1DF-988C-DD47-A2FC-66E8BC3ADC5C}" type="datetimeFigureOut">
              <a:rPr lang="pt-BR" smtClean="0"/>
              <a:t>20/09/2023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76F525-BAAF-C84F-B813-5FFD2F2D03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56462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6F525-BAAF-C84F-B813-5FFD2F2D0355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73131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6F525-BAAF-C84F-B813-5FFD2F2D0355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4028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6F525-BAAF-C84F-B813-5FFD2F2D035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8699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6F525-BAAF-C84F-B813-5FFD2F2D0355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85249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6F525-BAAF-C84F-B813-5FFD2F2D0355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67534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6F525-BAAF-C84F-B813-5FFD2F2D0355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07775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6F525-BAAF-C84F-B813-5FFD2F2D0355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9964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ço Reservado para Texto 14">
            <a:extLst>
              <a:ext uri="{FF2B5EF4-FFF2-40B4-BE49-F238E27FC236}">
                <a16:creationId xmlns:a16="http://schemas.microsoft.com/office/drawing/2014/main" id="{741322F5-93ED-4D68-A8FF-9359DF6E751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85060" y="2074736"/>
            <a:ext cx="8915514" cy="7078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defRPr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pt-BR" dirty="0"/>
              <a:t>Digitar seu título aqui</a:t>
            </a:r>
          </a:p>
        </p:txBody>
      </p:sp>
      <p:sp>
        <p:nvSpPr>
          <p:cNvPr id="17" name="Espaço Reservado para Texto 16">
            <a:extLst>
              <a:ext uri="{FF2B5EF4-FFF2-40B4-BE49-F238E27FC236}">
                <a16:creationId xmlns:a16="http://schemas.microsoft.com/office/drawing/2014/main" id="{2B77ECB5-455F-48E1-AC6C-CB94B5AD6A0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785060" y="3165925"/>
            <a:ext cx="3496729" cy="3412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rgbClr val="E51E3C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Digitar seu subtítulo aqui</a:t>
            </a:r>
          </a:p>
        </p:txBody>
      </p:sp>
      <p:sp>
        <p:nvSpPr>
          <p:cNvPr id="19" name="Espaço Reservado para Texto 18">
            <a:extLst>
              <a:ext uri="{FF2B5EF4-FFF2-40B4-BE49-F238E27FC236}">
                <a16:creationId xmlns:a16="http://schemas.microsoft.com/office/drawing/2014/main" id="{94A25BC8-06B9-4702-900E-C725EC89847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84350" y="3686175"/>
            <a:ext cx="8323263" cy="89978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At vero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eos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et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accusamus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et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iusto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odio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dignissimos</a:t>
            </a:r>
            <a:endParaRPr lang="pt-BR" sz="2000" dirty="0">
              <a:solidFill>
                <a:schemeClr val="tx1">
                  <a:lumMod val="65000"/>
                  <a:lumOff val="35000"/>
                </a:schemeClr>
              </a:solidFill>
              <a:latin typeface="Montserrat" pitchFamily="2" charset="77"/>
            </a:endParaRPr>
          </a:p>
          <a:p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praesentium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voluptatum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deleniti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atque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.</a:t>
            </a:r>
          </a:p>
          <a:p>
            <a:pPr lvl="0"/>
            <a:r>
              <a:rPr lang="pt-BR" dirty="0"/>
              <a:t> </a:t>
            </a:r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2CD3EFA3-E8FF-4777-8F73-3A0ED7F42E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5445" y="2677574"/>
            <a:ext cx="1367759" cy="22405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pt-BR" dirty="0"/>
              <a:t>JANEIRO 2019</a:t>
            </a:r>
          </a:p>
        </p:txBody>
      </p:sp>
    </p:spTree>
    <p:extLst>
      <p:ext uri="{BB962C8B-B14F-4D97-AF65-F5344CB8AC3E}">
        <p14:creationId xmlns:p14="http://schemas.microsoft.com/office/powerpoint/2010/main" val="4196019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94384EF9-9F88-3F44-960E-23228F2B7B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16800" y="1"/>
            <a:ext cx="467520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091D4AD5-11DD-4E82-960B-C503F0BDD1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21485" y="5652000"/>
            <a:ext cx="1783316" cy="600900"/>
          </a:xfrm>
          <a:prstGeom prst="rect">
            <a:avLst/>
          </a:prstGeom>
        </p:spPr>
      </p:pic>
      <p:sp>
        <p:nvSpPr>
          <p:cNvPr id="12" name="Espaço Reservado para Texto 14">
            <a:extLst>
              <a:ext uri="{FF2B5EF4-FFF2-40B4-BE49-F238E27FC236}">
                <a16:creationId xmlns:a16="http://schemas.microsoft.com/office/drawing/2014/main" id="{E8B551AC-1062-45BF-8F6C-49BD2028664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34452" y="2472844"/>
            <a:ext cx="4547502" cy="9561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defRPr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pt-BR" dirty="0"/>
              <a:t>Digitar seu título aqui nesse campo</a:t>
            </a:r>
          </a:p>
        </p:txBody>
      </p:sp>
      <p:sp>
        <p:nvSpPr>
          <p:cNvPr id="13" name="Espaço Reservado para Texto 16">
            <a:extLst>
              <a:ext uri="{FF2B5EF4-FFF2-40B4-BE49-F238E27FC236}">
                <a16:creationId xmlns:a16="http://schemas.microsoft.com/office/drawing/2014/main" id="{A0D0365B-6FD1-4482-BC3D-ADA16531721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34452" y="2109725"/>
            <a:ext cx="3496729" cy="3412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rgbClr val="E51E3C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Digitar seu subtítulo aqui</a:t>
            </a:r>
          </a:p>
        </p:txBody>
      </p:sp>
      <p:sp>
        <p:nvSpPr>
          <p:cNvPr id="14" name="Espaço Reservado para Texto 18">
            <a:extLst>
              <a:ext uri="{FF2B5EF4-FFF2-40B4-BE49-F238E27FC236}">
                <a16:creationId xmlns:a16="http://schemas.microsoft.com/office/drawing/2014/main" id="{E0957A65-0BA6-4042-A566-FBBCD4E11B1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33743" y="3783198"/>
            <a:ext cx="4848358" cy="1019147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At vero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eos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et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accusamus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et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iusto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odio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digníssimos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praesentium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voluptatum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deleniti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atque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.</a:t>
            </a:r>
          </a:p>
          <a:p>
            <a:pPr lvl="0"/>
            <a:r>
              <a:rPr lang="pt-BR" dirty="0"/>
              <a:t> </a:t>
            </a:r>
          </a:p>
        </p:txBody>
      </p:sp>
      <p:sp>
        <p:nvSpPr>
          <p:cNvPr id="15" name="Espaço Reservado para Texto 20">
            <a:extLst>
              <a:ext uri="{FF2B5EF4-FFF2-40B4-BE49-F238E27FC236}">
                <a16:creationId xmlns:a16="http://schemas.microsoft.com/office/drawing/2014/main" id="{D769B9D2-9F94-480A-B9CA-79C5B8EC806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-195445" y="2677574"/>
            <a:ext cx="1367759" cy="22405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pt-BR" dirty="0"/>
              <a:t>JANEIRO 2019</a:t>
            </a:r>
          </a:p>
        </p:txBody>
      </p:sp>
    </p:spTree>
    <p:extLst>
      <p:ext uri="{BB962C8B-B14F-4D97-AF65-F5344CB8AC3E}">
        <p14:creationId xmlns:p14="http://schemas.microsoft.com/office/powerpoint/2010/main" val="1513852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Texto 20">
            <a:extLst>
              <a:ext uri="{FF2B5EF4-FFF2-40B4-BE49-F238E27FC236}">
                <a16:creationId xmlns:a16="http://schemas.microsoft.com/office/drawing/2014/main" id="{28CAF223-2313-4CD7-91B6-501139C3D33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-195445" y="2677574"/>
            <a:ext cx="1367759" cy="22405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50" b="0">
                <a:solidFill>
                  <a:schemeClr val="bg1"/>
                </a:solidFill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pt-BR" dirty="0"/>
              <a:t>JANEIRO 2019</a:t>
            </a:r>
          </a:p>
        </p:txBody>
      </p:sp>
      <p:sp>
        <p:nvSpPr>
          <p:cNvPr id="12" name="Espaço Reservado para Texto 14">
            <a:extLst>
              <a:ext uri="{FF2B5EF4-FFF2-40B4-BE49-F238E27FC236}">
                <a16:creationId xmlns:a16="http://schemas.microsoft.com/office/drawing/2014/main" id="{960D71C8-8756-424E-9251-B869DC4BD8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34451" y="2295927"/>
            <a:ext cx="8661274" cy="181624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200" b="1">
                <a:solidFill>
                  <a:schemeClr val="bg1"/>
                </a:solidFill>
                <a:latin typeface="Montserrat" panose="00000500000000000000" pitchFamily="2" charset="0"/>
              </a:defRPr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pt-BR" dirty="0"/>
              <a:t>Digitar seu título aqui nesse campo</a:t>
            </a:r>
          </a:p>
        </p:txBody>
      </p:sp>
      <p:sp>
        <p:nvSpPr>
          <p:cNvPr id="13" name="Espaço Reservado para Texto 16">
            <a:extLst>
              <a:ext uri="{FF2B5EF4-FFF2-40B4-BE49-F238E27FC236}">
                <a16:creationId xmlns:a16="http://schemas.microsoft.com/office/drawing/2014/main" id="{985EDE45-596F-455F-8CFD-3A4E052868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34452" y="1946038"/>
            <a:ext cx="6010507" cy="3193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Digitar seu subtítulo aqui</a:t>
            </a:r>
          </a:p>
        </p:txBody>
      </p:sp>
    </p:spTree>
    <p:extLst>
      <p:ext uri="{BB962C8B-B14F-4D97-AF65-F5344CB8AC3E}">
        <p14:creationId xmlns:p14="http://schemas.microsoft.com/office/powerpoint/2010/main" val="117422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Imagem 7">
            <a:extLst>
              <a:ext uri="{FF2B5EF4-FFF2-40B4-BE49-F238E27FC236}">
                <a16:creationId xmlns:a16="http://schemas.microsoft.com/office/drawing/2014/main" id="{B8881B08-C114-41E0-A225-495C930B29F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111200" y="1"/>
            <a:ext cx="8080800" cy="6858000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17" name="Espaço Reservado para Texto 20">
            <a:extLst>
              <a:ext uri="{FF2B5EF4-FFF2-40B4-BE49-F238E27FC236}">
                <a16:creationId xmlns:a16="http://schemas.microsoft.com/office/drawing/2014/main" id="{D162C169-6ADC-4BE6-8F66-076EE57B47C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-195445" y="2973741"/>
            <a:ext cx="1367759" cy="22405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50" b="0">
                <a:solidFill>
                  <a:schemeClr val="bg1"/>
                </a:solidFill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pt-BR" dirty="0"/>
              <a:t>JANEIRO 2019</a:t>
            </a:r>
          </a:p>
        </p:txBody>
      </p:sp>
      <p:sp>
        <p:nvSpPr>
          <p:cNvPr id="18" name="Espaço Reservado para Texto 14">
            <a:extLst>
              <a:ext uri="{FF2B5EF4-FFF2-40B4-BE49-F238E27FC236}">
                <a16:creationId xmlns:a16="http://schemas.microsoft.com/office/drawing/2014/main" id="{1954C29C-77FC-4A9B-89A4-F058AC1802F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65189" y="2063631"/>
            <a:ext cx="3040877" cy="10000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  <a:latin typeface="Montserrat" panose="00000500000000000000" pitchFamily="2" charset="0"/>
              </a:defRPr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pt-BR" dirty="0"/>
              <a:t>Digitar seu título aqui</a:t>
            </a:r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D851C657-C4B4-42FD-80F9-BE66B0D5DD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5189" y="3429000"/>
            <a:ext cx="2981286" cy="117325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At vero </a:t>
            </a:r>
            <a:r>
              <a:rPr lang="pt-BR" dirty="0" err="1"/>
              <a:t>eos</a:t>
            </a:r>
            <a:r>
              <a:rPr lang="pt-BR" dirty="0"/>
              <a:t> et </a:t>
            </a:r>
            <a:r>
              <a:rPr lang="pt-BR" dirty="0" err="1"/>
              <a:t>accus</a:t>
            </a:r>
            <a:r>
              <a:rPr lang="pt-BR" dirty="0"/>
              <a:t> </a:t>
            </a:r>
            <a:r>
              <a:rPr lang="pt-BR" dirty="0" err="1"/>
              <a:t>amus</a:t>
            </a:r>
            <a:r>
              <a:rPr lang="pt-BR" dirty="0"/>
              <a:t> et </a:t>
            </a:r>
            <a:r>
              <a:rPr lang="pt-BR" dirty="0" err="1"/>
              <a:t>iusto</a:t>
            </a:r>
            <a:r>
              <a:rPr lang="pt-BR" dirty="0"/>
              <a:t> </a:t>
            </a:r>
            <a:r>
              <a:rPr lang="pt-BR" dirty="0" err="1"/>
              <a:t>djanl</a:t>
            </a:r>
            <a:r>
              <a:rPr lang="pt-BR" dirty="0"/>
              <a:t> </a:t>
            </a:r>
            <a:r>
              <a:rPr lang="pt-BR" dirty="0" err="1"/>
              <a:t>kdepoe</a:t>
            </a:r>
            <a:r>
              <a:rPr lang="pt-BR" dirty="0"/>
              <a:t> p </a:t>
            </a:r>
            <a:r>
              <a:rPr lang="pt-BR" dirty="0" err="1"/>
              <a:t>kdpe</a:t>
            </a:r>
            <a:r>
              <a:rPr lang="pt-BR" dirty="0"/>
              <a:t> </a:t>
            </a:r>
            <a:r>
              <a:rPr lang="pt-BR" dirty="0" err="1"/>
              <a:t>poe</a:t>
            </a:r>
            <a:r>
              <a:rPr lang="pt-BR" dirty="0"/>
              <a:t> </a:t>
            </a:r>
            <a:r>
              <a:rPr lang="pt-BR" dirty="0" err="1"/>
              <a:t>dekpepd</a:t>
            </a:r>
            <a:r>
              <a:rPr lang="pt-BR" dirty="0"/>
              <a:t> </a:t>
            </a:r>
            <a:r>
              <a:rPr lang="pt-BR" dirty="0" err="1"/>
              <a:t>dkep</a:t>
            </a:r>
            <a:endParaRPr lang="pt-BR" dirty="0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2ACA8FCE-2A40-4A5E-8EDF-17CAC0C73E61}"/>
              </a:ext>
            </a:extLst>
          </p:cNvPr>
          <p:cNvSpPr/>
          <p:nvPr userDrawn="1"/>
        </p:nvSpPr>
        <p:spPr>
          <a:xfrm>
            <a:off x="4111200" y="0"/>
            <a:ext cx="8080800" cy="6858001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7468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ço Reservado para Texto 20">
            <a:extLst>
              <a:ext uri="{FF2B5EF4-FFF2-40B4-BE49-F238E27FC236}">
                <a16:creationId xmlns:a16="http://schemas.microsoft.com/office/drawing/2014/main" id="{B292629F-8599-4F92-A11D-198792AE743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-195445" y="2544954"/>
            <a:ext cx="1367759" cy="22405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pt-BR" dirty="0"/>
              <a:t>JANEIRO 2019</a:t>
            </a:r>
          </a:p>
        </p:txBody>
      </p:sp>
      <p:sp>
        <p:nvSpPr>
          <p:cNvPr id="15" name="Espaço Reservado para Texto 14">
            <a:extLst>
              <a:ext uri="{FF2B5EF4-FFF2-40B4-BE49-F238E27FC236}">
                <a16:creationId xmlns:a16="http://schemas.microsoft.com/office/drawing/2014/main" id="{D6232B5F-98D9-4309-9DC0-CCF0ABEE97C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49643" y="2324513"/>
            <a:ext cx="8822865" cy="18845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200" b="1">
                <a:solidFill>
                  <a:srgbClr val="E51E3C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Loren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Daef</a:t>
            </a:r>
            <a:endParaRPr lang="pt-BR" dirty="0"/>
          </a:p>
        </p:txBody>
      </p:sp>
      <p:sp>
        <p:nvSpPr>
          <p:cNvPr id="17" name="Espaço Reservado para Texto 16">
            <a:extLst>
              <a:ext uri="{FF2B5EF4-FFF2-40B4-BE49-F238E27FC236}">
                <a16:creationId xmlns:a16="http://schemas.microsoft.com/office/drawing/2014/main" id="{1C1E4346-AF9D-4723-AC91-8D1439E715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49643" y="1880046"/>
            <a:ext cx="7308850" cy="3021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>
                <a:latin typeface="Montserrat" panose="00000500000000000000" pitchFamily="2" charset="0"/>
              </a:rPr>
              <a:t>Et vero et </a:t>
            </a:r>
            <a:r>
              <a:rPr lang="pt-BR" dirty="0" err="1">
                <a:latin typeface="Montserrat" panose="00000500000000000000" pitchFamily="2" charset="0"/>
              </a:rPr>
              <a:t>iusto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efsd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apae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37296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Imagem 7">
            <a:extLst>
              <a:ext uri="{FF2B5EF4-FFF2-40B4-BE49-F238E27FC236}">
                <a16:creationId xmlns:a16="http://schemas.microsoft.com/office/drawing/2014/main" id="{5520EFA0-1772-403D-A062-E6DD5F2BB24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3FFA5671-E4C1-4C02-9619-5D3BBC96BA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21485" y="5652000"/>
            <a:ext cx="1783316" cy="600900"/>
          </a:xfrm>
          <a:prstGeom prst="rect">
            <a:avLst/>
          </a:prstGeom>
        </p:spPr>
      </p:pic>
      <p:sp>
        <p:nvSpPr>
          <p:cNvPr id="11" name="Espaço Reservado para Texto 14">
            <a:extLst>
              <a:ext uri="{FF2B5EF4-FFF2-40B4-BE49-F238E27FC236}">
                <a16:creationId xmlns:a16="http://schemas.microsoft.com/office/drawing/2014/main" id="{4AD7BF10-3B9A-4CAF-A211-E259F6A5860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49643" y="2324513"/>
            <a:ext cx="8822865" cy="18845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200" b="1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Loren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Daef</a:t>
            </a:r>
            <a:endParaRPr lang="pt-BR" dirty="0"/>
          </a:p>
        </p:txBody>
      </p:sp>
      <p:sp>
        <p:nvSpPr>
          <p:cNvPr id="12" name="Espaço Reservado para Texto 16">
            <a:extLst>
              <a:ext uri="{FF2B5EF4-FFF2-40B4-BE49-F238E27FC236}">
                <a16:creationId xmlns:a16="http://schemas.microsoft.com/office/drawing/2014/main" id="{C9666645-D8A0-4DFC-AED3-612867001E0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49643" y="1880046"/>
            <a:ext cx="7308850" cy="3021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>
                <a:latin typeface="Montserrat" panose="00000500000000000000" pitchFamily="2" charset="0"/>
              </a:rPr>
              <a:t>Et vero et </a:t>
            </a:r>
            <a:r>
              <a:rPr lang="pt-BR" dirty="0" err="1">
                <a:latin typeface="Montserrat" panose="00000500000000000000" pitchFamily="2" charset="0"/>
              </a:rPr>
              <a:t>iusto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efsd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apae</a:t>
            </a:r>
            <a:endParaRPr lang="pt-BR" dirty="0"/>
          </a:p>
        </p:txBody>
      </p:sp>
      <p:sp>
        <p:nvSpPr>
          <p:cNvPr id="13" name="Espaço Reservado para Texto 20">
            <a:extLst>
              <a:ext uri="{FF2B5EF4-FFF2-40B4-BE49-F238E27FC236}">
                <a16:creationId xmlns:a16="http://schemas.microsoft.com/office/drawing/2014/main" id="{B08148B9-3BB7-4F2F-B353-8B1E8ACDC3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-195445" y="2754008"/>
            <a:ext cx="1367759" cy="22405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50" b="0">
                <a:solidFill>
                  <a:schemeClr val="bg1"/>
                </a:solidFill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pt-BR" dirty="0"/>
              <a:t>JANEIRO 2019</a:t>
            </a:r>
          </a:p>
        </p:txBody>
      </p:sp>
    </p:spTree>
    <p:extLst>
      <p:ext uri="{BB962C8B-B14F-4D97-AF65-F5344CB8AC3E}">
        <p14:creationId xmlns:p14="http://schemas.microsoft.com/office/powerpoint/2010/main" val="4050657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Imagem 7">
            <a:extLst>
              <a:ext uri="{FF2B5EF4-FFF2-40B4-BE49-F238E27FC236}">
                <a16:creationId xmlns:a16="http://schemas.microsoft.com/office/drawing/2014/main" id="{5B078085-CFB3-474A-8AB2-6057F16676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9200" y="892800"/>
            <a:ext cx="3247200" cy="50832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0" name="Espaço Reservado para Texto 20">
            <a:extLst>
              <a:ext uri="{FF2B5EF4-FFF2-40B4-BE49-F238E27FC236}">
                <a16:creationId xmlns:a16="http://schemas.microsoft.com/office/drawing/2014/main" id="{2EA6C8C7-5399-4A1E-86C0-1D1FD1BFB46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-195445" y="2691537"/>
            <a:ext cx="1367759" cy="22405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pt-BR" dirty="0"/>
              <a:t>JANEIRO 2019</a:t>
            </a:r>
          </a:p>
        </p:txBody>
      </p:sp>
      <p:sp>
        <p:nvSpPr>
          <p:cNvPr id="11" name="Espaço Reservado para Texto 14">
            <a:extLst>
              <a:ext uri="{FF2B5EF4-FFF2-40B4-BE49-F238E27FC236}">
                <a16:creationId xmlns:a16="http://schemas.microsoft.com/office/drawing/2014/main" id="{00C13B46-ABB9-4116-865F-2BE6FE1A47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34452" y="2472844"/>
            <a:ext cx="4547502" cy="9561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defRPr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pt-BR" dirty="0"/>
              <a:t>Digitar seu título aqui nesse campo</a:t>
            </a:r>
          </a:p>
        </p:txBody>
      </p:sp>
      <p:sp>
        <p:nvSpPr>
          <p:cNvPr id="12" name="Espaço Reservado para Texto 16">
            <a:extLst>
              <a:ext uri="{FF2B5EF4-FFF2-40B4-BE49-F238E27FC236}">
                <a16:creationId xmlns:a16="http://schemas.microsoft.com/office/drawing/2014/main" id="{98DB5B05-5EC5-4378-B425-3F331258D78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34452" y="2109725"/>
            <a:ext cx="3496729" cy="3412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rgbClr val="E51E3C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Digitar seu subtítulo aqui</a:t>
            </a:r>
          </a:p>
        </p:txBody>
      </p:sp>
      <p:sp>
        <p:nvSpPr>
          <p:cNvPr id="13" name="Espaço Reservado para Texto 18">
            <a:extLst>
              <a:ext uri="{FF2B5EF4-FFF2-40B4-BE49-F238E27FC236}">
                <a16:creationId xmlns:a16="http://schemas.microsoft.com/office/drawing/2014/main" id="{2225EEEF-C35B-4BE1-9090-F3515CBF38A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33743" y="3783198"/>
            <a:ext cx="4848358" cy="1019147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At vero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eos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et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accusamus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et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iusto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odio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digníssimos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praesentium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voluptatum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deleniti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 </a:t>
            </a:r>
            <a:r>
              <a:rPr lang="pt-BR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atque</a:t>
            </a:r>
            <a:r>
              <a:rPr lang="pt-B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.</a:t>
            </a:r>
          </a:p>
          <a:p>
            <a:pPr lvl="0"/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45343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ço Reservado para Imagem 7">
            <a:extLst>
              <a:ext uri="{FF2B5EF4-FFF2-40B4-BE49-F238E27FC236}">
                <a16:creationId xmlns:a16="http://schemas.microsoft.com/office/drawing/2014/main" id="{27491348-2904-4E3C-976D-C9D70E984E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D3941022-81D3-45E0-90AF-0C893CAC7D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21485" y="5652000"/>
            <a:ext cx="1783316" cy="600900"/>
          </a:xfrm>
          <a:prstGeom prst="rect">
            <a:avLst/>
          </a:prstGeom>
        </p:spPr>
      </p:pic>
      <p:sp>
        <p:nvSpPr>
          <p:cNvPr id="14" name="Espaço Reservado para Texto 20">
            <a:extLst>
              <a:ext uri="{FF2B5EF4-FFF2-40B4-BE49-F238E27FC236}">
                <a16:creationId xmlns:a16="http://schemas.microsoft.com/office/drawing/2014/main" id="{E170FF94-C7C6-416D-A6D7-0E6AAF9DB80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-195445" y="2708495"/>
            <a:ext cx="1367759" cy="22405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50" b="0">
                <a:solidFill>
                  <a:schemeClr val="bg1"/>
                </a:solidFill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pt-BR" dirty="0"/>
              <a:t>JANEIRO 2019</a:t>
            </a:r>
          </a:p>
        </p:txBody>
      </p:sp>
      <p:sp>
        <p:nvSpPr>
          <p:cNvPr id="15" name="Espaço Reservado para Texto 14">
            <a:extLst>
              <a:ext uri="{FF2B5EF4-FFF2-40B4-BE49-F238E27FC236}">
                <a16:creationId xmlns:a16="http://schemas.microsoft.com/office/drawing/2014/main" id="{F336D416-E3A3-4C43-A714-47FF94D554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49643" y="2324513"/>
            <a:ext cx="8822865" cy="18845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7200" b="1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Loren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Daef</a:t>
            </a:r>
            <a:endParaRPr lang="pt-BR" dirty="0"/>
          </a:p>
        </p:txBody>
      </p:sp>
      <p:sp>
        <p:nvSpPr>
          <p:cNvPr id="16" name="Espaço Reservado para Texto 16">
            <a:extLst>
              <a:ext uri="{FF2B5EF4-FFF2-40B4-BE49-F238E27FC236}">
                <a16:creationId xmlns:a16="http://schemas.microsoft.com/office/drawing/2014/main" id="{74F99CB3-0673-4FF3-9B85-3B8440FFC6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49643" y="1880046"/>
            <a:ext cx="7308850" cy="3021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1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>
                <a:latin typeface="Montserrat" panose="00000500000000000000" pitchFamily="2" charset="0"/>
              </a:rPr>
              <a:t>Et vero et </a:t>
            </a:r>
            <a:r>
              <a:rPr lang="pt-BR" dirty="0" err="1">
                <a:latin typeface="Montserrat" panose="00000500000000000000" pitchFamily="2" charset="0"/>
              </a:rPr>
              <a:t>iusto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efsd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apae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49885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ço Reservado para Imagem 7">
            <a:extLst>
              <a:ext uri="{FF2B5EF4-FFF2-40B4-BE49-F238E27FC236}">
                <a16:creationId xmlns:a16="http://schemas.microsoft.com/office/drawing/2014/main" id="{D4967DCA-7669-49F9-A658-8E70FD0991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52800" y="1713600"/>
            <a:ext cx="6105600" cy="34488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3" name="Espaço Reservado para Texto 20">
            <a:extLst>
              <a:ext uri="{FF2B5EF4-FFF2-40B4-BE49-F238E27FC236}">
                <a16:creationId xmlns:a16="http://schemas.microsoft.com/office/drawing/2014/main" id="{26989E0A-3159-456E-8FF7-4A7FA0348C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-195445" y="2691537"/>
            <a:ext cx="1367759" cy="22405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Montserrat Medium" panose="00000600000000000000" pitchFamily="2" charset="0"/>
              </a:defRPr>
            </a:lvl1pPr>
          </a:lstStyle>
          <a:p>
            <a:pPr lvl="0"/>
            <a:r>
              <a:rPr lang="pt-BR" dirty="0"/>
              <a:t>JANEIRO 2019</a:t>
            </a:r>
          </a:p>
        </p:txBody>
      </p:sp>
      <p:sp>
        <p:nvSpPr>
          <p:cNvPr id="17" name="Espaço Reservado para Texto 14">
            <a:extLst>
              <a:ext uri="{FF2B5EF4-FFF2-40B4-BE49-F238E27FC236}">
                <a16:creationId xmlns:a16="http://schemas.microsoft.com/office/drawing/2014/main" id="{D14B1311-0417-45F1-9983-D3ECF2644EF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09462" y="2833431"/>
            <a:ext cx="3607643" cy="8337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defRPr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pt-BR" dirty="0"/>
              <a:t>Digitar seu título aqui nesse campo</a:t>
            </a:r>
          </a:p>
        </p:txBody>
      </p:sp>
      <p:sp>
        <p:nvSpPr>
          <p:cNvPr id="18" name="Espaço Reservado para Texto 16">
            <a:extLst>
              <a:ext uri="{FF2B5EF4-FFF2-40B4-BE49-F238E27FC236}">
                <a16:creationId xmlns:a16="http://schemas.microsoft.com/office/drawing/2014/main" id="{34CD557F-3E3F-43FE-AAD8-486BF7897E4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09462" y="3955431"/>
            <a:ext cx="3496729" cy="2620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rgbClr val="E51E3C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Digitar seu subtítulo aqui</a:t>
            </a:r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0817470E-A528-433B-BD72-A4E57D729F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08888" y="4235210"/>
            <a:ext cx="3608217" cy="94234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 err="1">
                <a:latin typeface="Montserrat" panose="00000500000000000000" pitchFamily="2" charset="0"/>
              </a:rPr>
              <a:t>Mondwd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jqwod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dsoa</a:t>
            </a:r>
            <a:r>
              <a:rPr lang="pt-BR" dirty="0">
                <a:latin typeface="Montserrat" panose="00000500000000000000" pitchFamily="2" charset="0"/>
              </a:rPr>
              <a:t> os </a:t>
            </a:r>
            <a:r>
              <a:rPr lang="pt-BR" dirty="0" err="1">
                <a:latin typeface="Montserrat" panose="00000500000000000000" pitchFamily="2" charset="0"/>
              </a:rPr>
              <a:t>wdwo</a:t>
            </a:r>
            <a:r>
              <a:rPr lang="pt-BR" dirty="0">
                <a:latin typeface="Montserrat" panose="00000500000000000000" pitchFamily="2" charset="0"/>
              </a:rPr>
              <a:t> das </a:t>
            </a:r>
            <a:r>
              <a:rPr lang="pt-BR" dirty="0" err="1">
                <a:latin typeface="Montserrat" panose="00000500000000000000" pitchFamily="2" charset="0"/>
              </a:rPr>
              <a:t>oswo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szoas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osaowo</a:t>
            </a:r>
            <a:r>
              <a:rPr lang="pt-BR" dirty="0">
                <a:latin typeface="Montserrat" panose="00000500000000000000" pitchFamily="2" charset="0"/>
              </a:rPr>
              <a:t> soas </a:t>
            </a:r>
            <a:r>
              <a:rPr lang="pt-BR" dirty="0" err="1">
                <a:latin typeface="Montserrat" panose="00000500000000000000" pitchFamily="2" charset="0"/>
              </a:rPr>
              <a:t>dsaso</a:t>
            </a:r>
            <a:r>
              <a:rPr lang="pt-BR" dirty="0">
                <a:latin typeface="Montserrat" panose="00000500000000000000" pitchFamily="2" charset="0"/>
              </a:rPr>
              <a:t> </a:t>
            </a:r>
            <a:r>
              <a:rPr lang="pt-BR" dirty="0" err="1">
                <a:latin typeface="Montserrat" panose="00000500000000000000" pitchFamily="2" charset="0"/>
              </a:rPr>
              <a:t>owq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92155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3908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Texto 4"/>
          <p:cNvSpPr>
            <a:spLocks noGrp="1"/>
          </p:cNvSpPr>
          <p:nvPr>
            <p:ph type="body" sz="quarter" idx="14"/>
          </p:nvPr>
        </p:nvSpPr>
        <p:spPr>
          <a:xfrm rot="16200000">
            <a:off x="-519621" y="3001749"/>
            <a:ext cx="2016112" cy="224055"/>
          </a:xfrm>
        </p:spPr>
        <p:txBody>
          <a:bodyPr/>
          <a:lstStyle/>
          <a:p>
            <a:r>
              <a:rPr lang="pt-BR" dirty="0"/>
              <a:t>JULHO DE 2022</a:t>
            </a:r>
          </a:p>
          <a:p>
            <a:endParaRPr lang="pt-BR" dirty="0"/>
          </a:p>
        </p:txBody>
      </p:sp>
      <p:sp>
        <p:nvSpPr>
          <p:cNvPr id="9" name="Rectangle 2"/>
          <p:cNvSpPr>
            <a:spLocks noGrp="1" noChangeArrowheads="1"/>
          </p:cNvSpPr>
          <p:nvPr/>
        </p:nvSpPr>
        <p:spPr bwMode="auto">
          <a:xfrm>
            <a:off x="168812" y="73243"/>
            <a:ext cx="10986868" cy="10398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1" hangingPunct="1">
              <a:buFontTx/>
              <a:buNone/>
            </a:pPr>
            <a:r>
              <a:rPr lang="pt-BR" altLang="pt-BR" sz="2400" b="1" dirty="0">
                <a:latin typeface="Cavolini" panose="020B0502040204020203" pitchFamily="66" charset="0"/>
                <a:cs typeface="Cavolini" panose="020B0502040204020203" pitchFamily="66" charset="0"/>
              </a:rPr>
              <a:t>ESCOLA E FACULDADE DE TECNOLOGIA SENAI ROBERTO MANGE</a:t>
            </a:r>
          </a:p>
          <a:p>
            <a:pPr marL="0" indent="0" algn="ctr" eaLnBrk="1" hangingPunct="1">
              <a:buFontTx/>
              <a:buNone/>
            </a:pPr>
            <a:r>
              <a:rPr lang="pt-BR" altLang="pt-BR" sz="2400" b="1" u="sng" dirty="0">
                <a:solidFill>
                  <a:srgbClr val="C00000"/>
                </a:solidFill>
                <a:latin typeface="Cavolini" panose="020B0502040204020203" pitchFamily="66" charset="0"/>
                <a:cs typeface="Cavolini" panose="020B0502040204020203" pitchFamily="66" charset="0"/>
              </a:rPr>
              <a:t>DESENVOLVIMENTO DE SISTEMAS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481595E-EC96-4721-9EC2-27EC32D9B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937" y="1113075"/>
            <a:ext cx="9373532" cy="5069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5768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/>
        </p:nvSpPr>
        <p:spPr bwMode="auto">
          <a:xfrm>
            <a:off x="600462" y="858129"/>
            <a:ext cx="11070005" cy="5873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sz="2800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1B9091BA-57EA-4503-BC69-84F1E1E3C1C9}"/>
              </a:ext>
            </a:extLst>
          </p:cNvPr>
          <p:cNvCxnSpPr>
            <a:cxnSpLocks/>
          </p:cNvCxnSpPr>
          <p:nvPr/>
        </p:nvCxnSpPr>
        <p:spPr>
          <a:xfrm>
            <a:off x="12094426" y="1544228"/>
            <a:ext cx="0" cy="4416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E2BEFFB1-376B-6139-CD43-ED59E58D42F5}"/>
              </a:ext>
            </a:extLst>
          </p:cNvPr>
          <p:cNvSpPr txBox="1"/>
          <p:nvPr/>
        </p:nvSpPr>
        <p:spPr>
          <a:xfrm>
            <a:off x="234796" y="3972307"/>
            <a:ext cx="1131278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Você é o desenvolvedor da mais nova agência de viagens!!! A Mange Trips!</a:t>
            </a:r>
          </a:p>
          <a:p>
            <a:endParaRPr lang="pt-BR" sz="2800" b="1" i="1" dirty="0">
              <a:solidFill>
                <a:srgbClr val="A32217"/>
              </a:solidFill>
              <a:sym typeface="Wingdings" panose="05000000000000000000" pitchFamily="2" charset="2"/>
            </a:endParaRPr>
          </a:p>
          <a:p>
            <a:r>
              <a:rPr lang="pt-BR" sz="2800" b="1" i="1" dirty="0">
                <a:solidFill>
                  <a:srgbClr val="A32217"/>
                </a:solidFill>
                <a:sym typeface="Wingdings" panose="05000000000000000000" pitchFamily="2" charset="2"/>
              </a:rPr>
              <a:t>Sua missão é desenvolver os requisitos dessa aplicação considerando seus conhecimentos em Banco de Dados e Backend ;)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19582F88-CC90-5C12-01AF-777783416C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67" t="18702" r="16947" b="13571"/>
          <a:stretch/>
        </p:blipFill>
        <p:spPr>
          <a:xfrm>
            <a:off x="0" y="0"/>
            <a:ext cx="3547754" cy="1968826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A28F30D3-8C98-C489-2584-9AC1EB3F33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2477" y="126005"/>
            <a:ext cx="2851949" cy="3451272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2BBCA7EC-A986-E19D-FFC5-7535B4B8F4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3066" y="151428"/>
            <a:ext cx="2590800" cy="3400425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904701E0-0973-A0E8-B296-14C839AA93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33180" y="175240"/>
            <a:ext cx="2581275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45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/>
        </p:nvSpPr>
        <p:spPr bwMode="auto">
          <a:xfrm>
            <a:off x="600462" y="858129"/>
            <a:ext cx="11070005" cy="5873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sz="2800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1B9091BA-57EA-4503-BC69-84F1E1E3C1C9}"/>
              </a:ext>
            </a:extLst>
          </p:cNvPr>
          <p:cNvCxnSpPr>
            <a:cxnSpLocks/>
          </p:cNvCxnSpPr>
          <p:nvPr/>
        </p:nvCxnSpPr>
        <p:spPr>
          <a:xfrm>
            <a:off x="12094426" y="1544228"/>
            <a:ext cx="0" cy="4416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E2BEFFB1-376B-6139-CD43-ED59E58D42F5}"/>
              </a:ext>
            </a:extLst>
          </p:cNvPr>
          <p:cNvSpPr txBox="1"/>
          <p:nvPr/>
        </p:nvSpPr>
        <p:spPr>
          <a:xfrm>
            <a:off x="97572" y="2112115"/>
            <a:ext cx="1199684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i="1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1) </a:t>
            </a:r>
            <a:r>
              <a:rPr lang="pt-BR" sz="2400" b="1" i="1" dirty="0">
                <a:solidFill>
                  <a:srgbClr val="A32217"/>
                </a:solidFill>
                <a:sym typeface="Wingdings" panose="05000000000000000000" pitchFamily="2" charset="2"/>
              </a:rPr>
              <a:t>Desenvolva o backend em formato de API, usando Python como linguagem pois permitirá com que integremos futuramente algoritmos de IA para oferecer sugestões de viagens de acordo com os gostos e procuras dos clientes.</a:t>
            </a:r>
          </a:p>
          <a:p>
            <a:endParaRPr lang="pt-BR" sz="2400" b="1" i="1" dirty="0">
              <a:solidFill>
                <a:srgbClr val="A32217"/>
              </a:solidFill>
              <a:sym typeface="Wingdings" panose="05000000000000000000" pitchFamily="2" charset="2"/>
            </a:endParaRPr>
          </a:p>
          <a:p>
            <a:r>
              <a:rPr lang="pt-BR" sz="2400" b="1" i="1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2) </a:t>
            </a:r>
            <a:r>
              <a:rPr lang="pt-BR" sz="2400" b="1" i="1" dirty="0">
                <a:solidFill>
                  <a:srgbClr val="A32217"/>
                </a:solidFill>
                <a:sym typeface="Wingdings" panose="05000000000000000000" pitchFamily="2" charset="2"/>
              </a:rPr>
              <a:t>Esta aplicação possibilitará com que os usuários possam visualizar as viagens disponíveis independente se o usuário está logado ou não, contudo, para que comprar viagens obviamente é necessário estar autenticado na aplicação.</a:t>
            </a:r>
          </a:p>
          <a:p>
            <a:endParaRPr lang="pt-BR" sz="2400" b="1" i="1" dirty="0">
              <a:solidFill>
                <a:srgbClr val="A32217"/>
              </a:solidFill>
              <a:sym typeface="Wingdings" panose="05000000000000000000" pitchFamily="2" charset="2"/>
            </a:endParaRPr>
          </a:p>
          <a:p>
            <a:r>
              <a:rPr lang="pt-BR" sz="2400" b="1" i="1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3) </a:t>
            </a:r>
            <a:r>
              <a:rPr lang="pt-BR" sz="2400" b="1" i="1" dirty="0">
                <a:solidFill>
                  <a:srgbClr val="A32217"/>
                </a:solidFill>
                <a:sym typeface="Wingdings" panose="05000000000000000000" pitchFamily="2" charset="2"/>
              </a:rPr>
              <a:t>As viagens possuem várias fotos, título, descrição, valor da diária (para esta aplicação mais simples o valor da diária será fixo independente se é feriado ou fds), endereço, cidade e categoria.</a:t>
            </a:r>
            <a:endParaRPr lang="pt-BR" sz="2800" b="1" i="1" dirty="0">
              <a:solidFill>
                <a:srgbClr val="A32217"/>
              </a:solidFill>
              <a:sym typeface="Wingdings" panose="05000000000000000000" pitchFamily="2" charset="2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19582F88-CC90-5C12-01AF-777783416C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67" t="18702" r="16947" b="13571"/>
          <a:stretch/>
        </p:blipFill>
        <p:spPr>
          <a:xfrm>
            <a:off x="0" y="0"/>
            <a:ext cx="3547754" cy="1968826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A28F30D3-8C98-C489-2584-9AC1EB3F33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1616" y="52448"/>
            <a:ext cx="1522810" cy="1842821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2BBCA7EC-A986-E19D-FFC5-7535B4B8F4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05594" y="52448"/>
            <a:ext cx="1383368" cy="1815671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904701E0-0973-A0E8-B296-14C839AA93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44658" y="77878"/>
            <a:ext cx="1378282" cy="17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04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/>
        </p:nvSpPr>
        <p:spPr bwMode="auto">
          <a:xfrm>
            <a:off x="600462" y="858129"/>
            <a:ext cx="11070005" cy="5873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sz="2800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1B9091BA-57EA-4503-BC69-84F1E1E3C1C9}"/>
              </a:ext>
            </a:extLst>
          </p:cNvPr>
          <p:cNvCxnSpPr>
            <a:cxnSpLocks/>
          </p:cNvCxnSpPr>
          <p:nvPr/>
        </p:nvCxnSpPr>
        <p:spPr>
          <a:xfrm>
            <a:off x="12094426" y="1544228"/>
            <a:ext cx="0" cy="4416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E2BEFFB1-376B-6139-CD43-ED59E58D42F5}"/>
              </a:ext>
            </a:extLst>
          </p:cNvPr>
          <p:cNvSpPr txBox="1"/>
          <p:nvPr/>
        </p:nvSpPr>
        <p:spPr>
          <a:xfrm>
            <a:off x="97572" y="2112115"/>
            <a:ext cx="1199684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i="1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4) </a:t>
            </a:r>
            <a:r>
              <a:rPr lang="pt-BR" sz="2400" b="1" i="1" dirty="0">
                <a:solidFill>
                  <a:srgbClr val="A32217"/>
                </a:solidFill>
                <a:sym typeface="Wingdings" panose="05000000000000000000" pitchFamily="2" charset="2"/>
              </a:rPr>
              <a:t>As categorias de viagens serão cadastradas pelos admins (tela de admin do django ou via API), sendo apenas o nome da categoria, ex: campo, praia, etc…</a:t>
            </a:r>
          </a:p>
          <a:p>
            <a:endParaRPr lang="pt-BR" sz="2400" b="1" i="1" dirty="0">
              <a:solidFill>
                <a:srgbClr val="A32217"/>
              </a:solidFill>
              <a:sym typeface="Wingdings" panose="05000000000000000000" pitchFamily="2" charset="2"/>
            </a:endParaRPr>
          </a:p>
          <a:p>
            <a:r>
              <a:rPr lang="pt-BR" sz="2400" b="1" i="1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5) </a:t>
            </a:r>
            <a:r>
              <a:rPr lang="pt-BR" sz="2400" b="1" i="1" dirty="0">
                <a:solidFill>
                  <a:srgbClr val="A32217"/>
                </a:solidFill>
                <a:sym typeface="Wingdings" panose="05000000000000000000" pitchFamily="2" charset="2"/>
              </a:rPr>
              <a:t>Apenas os usuarios admin podem criar, alterar ou deletar viagens e categorias.</a:t>
            </a:r>
          </a:p>
          <a:p>
            <a:endParaRPr lang="pt-BR" sz="2400" b="1" i="1" dirty="0">
              <a:solidFill>
                <a:srgbClr val="A32217"/>
              </a:solidFill>
              <a:sym typeface="Wingdings" panose="05000000000000000000" pitchFamily="2" charset="2"/>
            </a:endParaRPr>
          </a:p>
          <a:p>
            <a:r>
              <a:rPr lang="pt-BR" sz="2400" b="1" i="1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6) </a:t>
            </a:r>
            <a:r>
              <a:rPr lang="pt-BR" sz="2400" b="1" i="1" dirty="0">
                <a:solidFill>
                  <a:srgbClr val="A32217"/>
                </a:solidFill>
                <a:sym typeface="Wingdings" panose="05000000000000000000" pitchFamily="2" charset="2"/>
              </a:rPr>
              <a:t>Cada viagem também possui um período ou data inicial e final de disponibilidade da viagem para possibilitar a efetuação de reservas.</a:t>
            </a:r>
          </a:p>
          <a:p>
            <a:endParaRPr lang="pt-BR" sz="2400" b="1" i="1" dirty="0">
              <a:solidFill>
                <a:srgbClr val="A32217"/>
              </a:solidFill>
              <a:sym typeface="Wingdings" panose="05000000000000000000" pitchFamily="2" charset="2"/>
            </a:endParaRPr>
          </a:p>
          <a:p>
            <a:r>
              <a:rPr lang="pt-BR" sz="2400" b="1" i="1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7) </a:t>
            </a:r>
            <a:r>
              <a:rPr lang="pt-BR" sz="2400" b="1" i="1" dirty="0">
                <a:solidFill>
                  <a:srgbClr val="A32217"/>
                </a:solidFill>
                <a:sym typeface="Wingdings" panose="05000000000000000000" pitchFamily="2" charset="2"/>
              </a:rPr>
              <a:t>Cada reserva tem atrelada a ela o usuário e a viagem, bem como a data da reserva e o valor final que custou baseado na quantidade de dias x o valor diario da reserva, além de quantas pessoas vão na viagem e se vai animal ou não, além de possuir o id do pagamento.</a:t>
            </a:r>
            <a:endParaRPr lang="pt-BR" sz="2800" b="1" i="1" dirty="0">
              <a:solidFill>
                <a:srgbClr val="A32217"/>
              </a:solidFill>
              <a:sym typeface="Wingdings" panose="05000000000000000000" pitchFamily="2" charset="2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19582F88-CC90-5C12-01AF-777783416C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67" t="18702" r="16947" b="13571"/>
          <a:stretch/>
        </p:blipFill>
        <p:spPr>
          <a:xfrm>
            <a:off x="0" y="0"/>
            <a:ext cx="3547754" cy="1968826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A28F30D3-8C98-C489-2584-9AC1EB3F33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1616" y="52448"/>
            <a:ext cx="1522810" cy="1842821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2BBCA7EC-A986-E19D-FFC5-7535B4B8F4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05594" y="52448"/>
            <a:ext cx="1383368" cy="1815671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904701E0-0973-A0E8-B296-14C839AA93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44658" y="77878"/>
            <a:ext cx="1378282" cy="17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400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/>
        </p:nvSpPr>
        <p:spPr bwMode="auto">
          <a:xfrm>
            <a:off x="600462" y="858129"/>
            <a:ext cx="11070005" cy="5873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sz="2800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1B9091BA-57EA-4503-BC69-84F1E1E3C1C9}"/>
              </a:ext>
            </a:extLst>
          </p:cNvPr>
          <p:cNvCxnSpPr>
            <a:cxnSpLocks/>
          </p:cNvCxnSpPr>
          <p:nvPr/>
        </p:nvCxnSpPr>
        <p:spPr>
          <a:xfrm>
            <a:off x="12094426" y="1544228"/>
            <a:ext cx="0" cy="4416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E2BEFFB1-376B-6139-CD43-ED59E58D42F5}"/>
              </a:ext>
            </a:extLst>
          </p:cNvPr>
          <p:cNvSpPr txBox="1"/>
          <p:nvPr/>
        </p:nvSpPr>
        <p:spPr>
          <a:xfrm>
            <a:off x="97572" y="2085941"/>
            <a:ext cx="119968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i="1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12) </a:t>
            </a:r>
            <a:r>
              <a:rPr lang="pt-BR" sz="2400" b="1" i="1" dirty="0">
                <a:solidFill>
                  <a:srgbClr val="A32217"/>
                </a:solidFill>
                <a:sym typeface="Wingdings" panose="05000000000000000000" pitchFamily="2" charset="2"/>
              </a:rPr>
              <a:t>Na API de listagem das reservas, coloque o filtro por id do usuario</a:t>
            </a:r>
          </a:p>
          <a:p>
            <a:endParaRPr lang="pt-BR" sz="2400" b="1" i="1" dirty="0">
              <a:solidFill>
                <a:srgbClr val="A32217"/>
              </a:solidFill>
              <a:sym typeface="Wingdings" panose="05000000000000000000" pitchFamily="2" charset="2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19582F88-CC90-5C12-01AF-777783416C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67" t="18702" r="16947" b="13571"/>
          <a:stretch/>
        </p:blipFill>
        <p:spPr>
          <a:xfrm>
            <a:off x="0" y="0"/>
            <a:ext cx="3547754" cy="1968826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A28F30D3-8C98-C489-2584-9AC1EB3F33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1616" y="52448"/>
            <a:ext cx="1522810" cy="1842821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2BBCA7EC-A986-E19D-FFC5-7535B4B8F4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05594" y="52448"/>
            <a:ext cx="1383368" cy="1815671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904701E0-0973-A0E8-B296-14C839AA93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44658" y="77878"/>
            <a:ext cx="1378282" cy="17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111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/>
        </p:nvSpPr>
        <p:spPr bwMode="auto">
          <a:xfrm>
            <a:off x="600462" y="858129"/>
            <a:ext cx="11070005" cy="5873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sz="2800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1B9091BA-57EA-4503-BC69-84F1E1E3C1C9}"/>
              </a:ext>
            </a:extLst>
          </p:cNvPr>
          <p:cNvCxnSpPr>
            <a:cxnSpLocks/>
          </p:cNvCxnSpPr>
          <p:nvPr/>
        </p:nvCxnSpPr>
        <p:spPr>
          <a:xfrm>
            <a:off x="12094426" y="1544228"/>
            <a:ext cx="0" cy="4416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E2BEFFB1-376B-6139-CD43-ED59E58D42F5}"/>
              </a:ext>
            </a:extLst>
          </p:cNvPr>
          <p:cNvSpPr txBox="1"/>
          <p:nvPr/>
        </p:nvSpPr>
        <p:spPr>
          <a:xfrm>
            <a:off x="97572" y="2085941"/>
            <a:ext cx="1199684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i="1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8) </a:t>
            </a:r>
            <a:r>
              <a:rPr lang="pt-BR" sz="2400" b="1" i="1" dirty="0">
                <a:solidFill>
                  <a:srgbClr val="A32217"/>
                </a:solidFill>
                <a:sym typeface="Wingdings" panose="05000000000000000000" pitchFamily="2" charset="2"/>
              </a:rPr>
              <a:t>Na API de listagem das viagens é necessário ter filtros para pesquisar pelo nome da viagem/pousada, ou pela cidade, ou filtrar por valor…</a:t>
            </a:r>
          </a:p>
          <a:p>
            <a:endParaRPr lang="pt-BR" sz="2400" b="1" i="1" dirty="0">
              <a:solidFill>
                <a:srgbClr val="A32217"/>
              </a:solidFill>
              <a:sym typeface="Wingdings" panose="05000000000000000000" pitchFamily="2" charset="2"/>
            </a:endParaRPr>
          </a:p>
          <a:p>
            <a:r>
              <a:rPr lang="pt-BR" sz="2400" b="1" i="1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9)</a:t>
            </a:r>
            <a:r>
              <a:rPr lang="pt-BR" sz="2400" b="1" i="1" dirty="0">
                <a:solidFill>
                  <a:srgbClr val="A32217"/>
                </a:solidFill>
                <a:sym typeface="Wingdings" panose="05000000000000000000" pitchFamily="2" charset="2"/>
              </a:rPr>
              <a:t> As reservas também possuem comentários e uma nota de avaliação dada pela pessoa que fez a reserva após a viagem dando sua opinião.</a:t>
            </a:r>
          </a:p>
          <a:p>
            <a:endParaRPr lang="pt-BR" sz="2400" b="1" i="1" dirty="0">
              <a:solidFill>
                <a:srgbClr val="A32217"/>
              </a:solidFill>
              <a:sym typeface="Wingdings" panose="05000000000000000000" pitchFamily="2" charset="2"/>
            </a:endParaRPr>
          </a:p>
          <a:p>
            <a:r>
              <a:rPr lang="pt-BR" sz="2400" b="1" i="1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10)</a:t>
            </a:r>
            <a:r>
              <a:rPr lang="pt-BR" sz="2400" b="1" i="1" dirty="0">
                <a:solidFill>
                  <a:srgbClr val="A32217"/>
                </a:solidFill>
                <a:sym typeface="Wingdings" panose="05000000000000000000" pitchFamily="2" charset="2"/>
              </a:rPr>
              <a:t> Cada reserva tem seus pagamento e cada pagamento possui a categoria de pagamento (exe: Pix, Boleto, Cartão de Crédito, etc…), usuario responsavel pelo pagamento e dados do pagamento (exe numero do cartao ou numero do boleto ou codigo pix, etc), além de possuir um status se o pagamento está pendente, aprovado ou recusado.</a:t>
            </a:r>
          </a:p>
          <a:p>
            <a:endParaRPr lang="pt-BR" sz="2400" b="1" i="1" dirty="0">
              <a:solidFill>
                <a:srgbClr val="A32217"/>
              </a:solidFill>
              <a:sym typeface="Wingdings" panose="05000000000000000000" pitchFamily="2" charset="2"/>
            </a:endParaRPr>
          </a:p>
          <a:p>
            <a:r>
              <a:rPr lang="pt-BR" sz="2400" b="1" i="1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11)</a:t>
            </a:r>
            <a:r>
              <a:rPr lang="pt-BR" sz="2400" b="1" i="1" dirty="0">
                <a:solidFill>
                  <a:srgbClr val="A32217"/>
                </a:solidFill>
                <a:sym typeface="Wingdings" panose="05000000000000000000" pitchFamily="2" charset="2"/>
              </a:rPr>
              <a:t> A API de pagamentos tem que possibilitar o filtro por status, numero da reserva ou usuario.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19582F88-CC90-5C12-01AF-777783416C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67" t="18702" r="16947" b="13571"/>
          <a:stretch/>
        </p:blipFill>
        <p:spPr>
          <a:xfrm>
            <a:off x="0" y="0"/>
            <a:ext cx="3547754" cy="1968826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A28F30D3-8C98-C489-2584-9AC1EB3F33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1616" y="52448"/>
            <a:ext cx="1522810" cy="1842821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2BBCA7EC-A986-E19D-FFC5-7535B4B8F4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05594" y="52448"/>
            <a:ext cx="1383368" cy="1815671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904701E0-0973-A0E8-B296-14C839AA93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44658" y="77878"/>
            <a:ext cx="1378282" cy="17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503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/>
        </p:nvSpPr>
        <p:spPr bwMode="auto">
          <a:xfrm>
            <a:off x="600462" y="858129"/>
            <a:ext cx="11070005" cy="5873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 sz="2800" dirty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1B9091BA-57EA-4503-BC69-84F1E1E3C1C9}"/>
              </a:ext>
            </a:extLst>
          </p:cNvPr>
          <p:cNvCxnSpPr>
            <a:cxnSpLocks/>
          </p:cNvCxnSpPr>
          <p:nvPr/>
        </p:nvCxnSpPr>
        <p:spPr>
          <a:xfrm>
            <a:off x="12094426" y="1544228"/>
            <a:ext cx="0" cy="4416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E2BEFFB1-376B-6139-CD43-ED59E58D42F5}"/>
              </a:ext>
            </a:extLst>
          </p:cNvPr>
          <p:cNvSpPr txBox="1"/>
          <p:nvPr/>
        </p:nvSpPr>
        <p:spPr>
          <a:xfrm>
            <a:off x="97572" y="2112115"/>
            <a:ext cx="1199684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i="1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ITENS MAIS DIFÍCIES:  ;) </a:t>
            </a:r>
          </a:p>
          <a:p>
            <a:endParaRPr lang="pt-BR" sz="2400" b="1" i="1" dirty="0">
              <a:solidFill>
                <a:srgbClr val="A32217"/>
              </a:solidFill>
              <a:sym typeface="Wingdings" panose="05000000000000000000" pitchFamily="2" charset="2"/>
            </a:endParaRPr>
          </a:p>
          <a:p>
            <a:r>
              <a:rPr lang="pt-BR" sz="2400" b="1" i="1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* </a:t>
            </a:r>
            <a:r>
              <a:rPr lang="pt-BR" sz="2400" b="1" i="1" dirty="0">
                <a:solidFill>
                  <a:srgbClr val="A32217"/>
                </a:solidFill>
                <a:sym typeface="Wingdings" panose="05000000000000000000" pitchFamily="2" charset="2"/>
              </a:rPr>
              <a:t>Crie um endpoint / rota da api que vai passar como parâmetro o id da viagem e o backend vai ter que consultar todas as notas de avaliação das reservas dessa viagem e dividir pela quantidade existentes para obter a média de avaliação dessa viagem de 0 à 10</a:t>
            </a:r>
            <a:endParaRPr lang="pt-BR" sz="2800" b="1" i="1" dirty="0">
              <a:solidFill>
                <a:srgbClr val="A32217"/>
              </a:solidFill>
              <a:sym typeface="Wingdings" panose="05000000000000000000" pitchFamily="2" charset="2"/>
            </a:endParaRPr>
          </a:p>
          <a:p>
            <a:endParaRPr lang="pt-BR" sz="2400" b="1" i="1" dirty="0">
              <a:solidFill>
                <a:srgbClr val="A32217"/>
              </a:solidFill>
              <a:sym typeface="Wingdings" panose="05000000000000000000" pitchFamily="2" charset="2"/>
            </a:endParaRPr>
          </a:p>
          <a:p>
            <a:r>
              <a:rPr lang="pt-BR" sz="2400" b="1" i="1" dirty="0">
                <a:solidFill>
                  <a:schemeClr val="accent1">
                    <a:lumMod val="75000"/>
                  </a:schemeClr>
                </a:solidFill>
                <a:sym typeface="Wingdings" panose="05000000000000000000" pitchFamily="2" charset="2"/>
              </a:rPr>
              <a:t>* </a:t>
            </a:r>
            <a:r>
              <a:rPr lang="pt-BR" sz="2400" b="1" i="1" dirty="0">
                <a:solidFill>
                  <a:srgbClr val="A32217"/>
                </a:solidFill>
                <a:sym typeface="Wingdings" panose="05000000000000000000" pitchFamily="2" charset="2"/>
              </a:rPr>
              <a:t>Tente implementar paginação em todas as apis</a:t>
            </a:r>
          </a:p>
          <a:p>
            <a:endParaRPr lang="pt-BR" sz="2800" b="1" i="1" dirty="0">
              <a:solidFill>
                <a:srgbClr val="A32217"/>
              </a:solidFill>
              <a:sym typeface="Wingdings" panose="05000000000000000000" pitchFamily="2" charset="2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19582F88-CC90-5C12-01AF-777783416C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67" t="18702" r="16947" b="13571"/>
          <a:stretch/>
        </p:blipFill>
        <p:spPr>
          <a:xfrm>
            <a:off x="0" y="0"/>
            <a:ext cx="3547754" cy="1968826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A28F30D3-8C98-C489-2584-9AC1EB3F33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1616" y="52448"/>
            <a:ext cx="1522810" cy="1842821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2BBCA7EC-A986-E19D-FFC5-7535B4B8F4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05594" y="52448"/>
            <a:ext cx="1383368" cy="1815671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904701E0-0973-A0E8-B296-14C839AA93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44658" y="77878"/>
            <a:ext cx="1378282" cy="179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189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11757</TotalTime>
  <Words>525</Words>
  <Application>Microsoft Office PowerPoint</Application>
  <PresentationFormat>Ecrã Panorâmico</PresentationFormat>
  <Paragraphs>38</Paragraphs>
  <Slides>7</Slides>
  <Notes>7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7</vt:i4>
      </vt:variant>
    </vt:vector>
  </HeadingPairs>
  <TitlesOfParts>
    <vt:vector size="13" baseType="lpstr">
      <vt:lpstr>Arial</vt:lpstr>
      <vt:lpstr>Calibri</vt:lpstr>
      <vt:lpstr>Cavolini</vt:lpstr>
      <vt:lpstr>Montserrat</vt:lpstr>
      <vt:lpstr>Montserrat Medium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André</dc:creator>
  <cp:lastModifiedBy>Andre Felipe Savedra Cruz</cp:lastModifiedBy>
  <cp:revision>745</cp:revision>
  <dcterms:created xsi:type="dcterms:W3CDTF">2020-11-19T18:52:57Z</dcterms:created>
  <dcterms:modified xsi:type="dcterms:W3CDTF">2023-09-20T22:33:00Z</dcterms:modified>
</cp:coreProperties>
</file>

<file path=docProps/thumbnail.jpeg>
</file>